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60" r:id="rId6"/>
    <p:sldId id="263" r:id="rId7"/>
    <p:sldId id="269" r:id="rId8"/>
    <p:sldId id="264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3" autoAdjust="0"/>
    <p:restoredTop sz="94660"/>
  </p:normalViewPr>
  <p:slideViewPr>
    <p:cSldViewPr snapToGrid="0">
      <p:cViewPr varScale="1">
        <p:scale>
          <a:sx n="87" d="100"/>
          <a:sy n="87" d="100"/>
        </p:scale>
        <p:origin x="41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645F5-867B-4588-8161-811C48E93A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581FDE-A92E-40CB-AB24-8B81E2EAEA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D33B6-2ECF-4B18-AF4A-A14721D5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A9FFA90-9B0E-4F88-85BC-0B79ABD4E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CA72F4-83BA-41A7-BEC4-98E3C44E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437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C77670-04B0-4A98-A8E5-8220CDC96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43E0F8-5829-4D53-ABDA-CF8FF4842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A99400A-0D56-42BB-8676-22BCE132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D00598-DF71-49DB-9700-D648ACB44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857DAC-A76A-485A-BCA5-049D2F4AF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006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14B01D-46E3-46AF-9B55-ED607B3694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6B82804-13F1-4757-A912-8974871D4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C16841-EA05-4F26-AB53-017914EF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5F48E1B-656A-453A-B647-9526EB47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E72EB6-6E9E-4631-9985-97D11E9B4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49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426AD-21F5-48E6-BC16-56BAEFDB4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63ED0-058E-4043-BC38-C8953819A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A6365E9-EACA-41D7-9353-D747CF03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5951EB-B0D0-429A-A467-843C2C156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BC5457-280A-4727-A655-CB180033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97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734160-8056-4D10-AFED-BDDCD5C76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4E3CC1-D8DC-4B5A-A22D-166CF97C19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522B97-D0BF-42FB-A8EC-318E4263C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F49990-2953-48B2-9053-7794A8587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EA1BA9-3D31-4094-A4B0-E3AA64283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394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6FD72-236D-4000-BE9E-6E6EE5131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ECA007-DAA4-4170-BD02-B221D0B126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569D35-2AD5-4F7C-BB2D-D4473A172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09F9E3-EFB5-41E9-A803-3692DDD2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15EC51-C78F-4BBC-9D0D-82B18EC2B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866055-7A3B-4636-862B-4E38BDF81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7876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3368A-F9C2-4F0D-B9CE-CF8C365D4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37BC098-B7E3-4773-80C8-2AA450C28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1878B3F-255F-411E-B202-930F722596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101961D-8D2D-410D-A13F-E197B26388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D5E92EE-2A9C-4896-9F66-C249990838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5EE3672-F17C-437A-9C44-65D406B1C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7A3C356-A7CF-47E4-B765-57C29B2F7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C12A6BA-C55F-4578-B742-F41F5654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865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1E9D6-B8D9-4864-88AF-4D437A5D9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E5B230F-2CB3-426B-B347-7CCCB3805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6E5CFD-CD2A-4695-AB8C-279FE539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CB856B2-928F-47D7-A8AE-83FD856AB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158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42896D-CE9C-4724-88B5-330A11399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0298D1D-A086-4957-A633-CB5F26CC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6A3799-585A-4325-B8AE-2E18160E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824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8955-BF9C-44E9-9D6B-009C58E6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009C9-9E02-4A88-B6E7-B1B4C1495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28A712F-6561-44C5-A363-D0CCE184BD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744F94-ABF9-415F-ADEF-048318E7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D65C3D-92B5-44C0-90B4-7A6127BF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ACB29C-C41E-4F6A-AD98-05C9F9CE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397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75BC3-B3AA-4A7D-BCB0-C4C5B53ED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521110D-7C17-4ED1-98F9-6AED10B65C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63EDC1B-6053-46D2-9446-8342577D02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17ECB95-911F-4CC7-9CB3-868FD0367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1D6D98-38BE-4F4F-915F-B78F82910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CC1F056-CDA3-414A-A6CE-CCDD1E32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587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8059211-2876-49EF-A9F4-F508FC8BE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30D4FC-D7D1-4EF0-935C-336D8A59B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616835B-206D-488E-91F5-6D13EC31B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6B71C-7175-495A-BF13-EC977C2B9096}" type="datetimeFigureOut">
              <a:rPr lang="pt-BR" smtClean="0"/>
              <a:t>29/11/2019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F30B959-0944-4195-A6B3-A6E499397B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3A7B523-F993-4525-90DD-55E08730F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8D640-742C-442A-898C-3F50F95DCC9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520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oleObject" Target="../embeddings/oleObject1.bin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png"/><Relationship Id="rId5" Type="http://schemas.openxmlformats.org/officeDocument/2006/relationships/oleObject" Target="../embeddings/oleObject3.bin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.png"/><Relationship Id="rId5" Type="http://schemas.openxmlformats.org/officeDocument/2006/relationships/oleObject" Target="../embeddings/oleObject5.bin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png"/><Relationship Id="rId5" Type="http://schemas.openxmlformats.org/officeDocument/2006/relationships/oleObject" Target="../embeddings/oleObject6.bin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4B639-2A4E-40EE-84D1-189EBAD2F7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469" y="3552092"/>
            <a:ext cx="5791200" cy="933817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Frutiger Bold" panose="020B0702020504020204" pitchFamily="34" charset="0"/>
              </a:rPr>
              <a:t>Fenômeno UFO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01B51FF-5895-4279-8630-8E7D05C76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469" y="4366970"/>
            <a:ext cx="5914292" cy="486385"/>
          </a:xfrm>
        </p:spPr>
        <p:txBody>
          <a:bodyPr/>
          <a:lstStyle/>
          <a:p>
            <a:pPr algn="l"/>
            <a:r>
              <a:rPr lang="pt-BR" dirty="0">
                <a:solidFill>
                  <a:schemeClr val="bg1"/>
                </a:solidFill>
                <a:latin typeface="Frutiger 45 Light" pitchFamily="50" charset="0"/>
              </a:rPr>
              <a:t>Avaliação de um site de Notícias Ufológicas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A369ED1-14F0-4B3C-9530-B9471AA51B9C}"/>
              </a:ext>
            </a:extLst>
          </p:cNvPr>
          <p:cNvSpPr txBox="1">
            <a:spLocks/>
          </p:cNvSpPr>
          <p:nvPr/>
        </p:nvSpPr>
        <p:spPr>
          <a:xfrm>
            <a:off x="6444761" y="6237899"/>
            <a:ext cx="5914292" cy="4863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>
                <a:solidFill>
                  <a:schemeClr val="bg1"/>
                </a:solidFill>
                <a:latin typeface="Frutiger 45 Light" pitchFamily="50" charset="0"/>
              </a:rPr>
              <a:t>Thalia, Mateus Emanuel, Mateus Tayson, Samuel e Layla</a:t>
            </a:r>
          </a:p>
        </p:txBody>
      </p:sp>
    </p:spTree>
    <p:extLst>
      <p:ext uri="{BB962C8B-B14F-4D97-AF65-F5344CB8AC3E}">
        <p14:creationId xmlns:p14="http://schemas.microsoft.com/office/powerpoint/2010/main" val="25443327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4598539" y="1444022"/>
            <a:ext cx="29949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5. Prevenção de erros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D398CCF2-A494-484B-A39B-379A5DBEEB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358433"/>
              </p:ext>
            </p:extLst>
          </p:nvPr>
        </p:nvGraphicFramePr>
        <p:xfrm>
          <a:off x="542192" y="2636279"/>
          <a:ext cx="5744308" cy="37118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Imagem" r:id="rId5" imgW="0" imgH="0" progId="StaticMetafile">
                  <p:embed/>
                </p:oleObj>
              </mc:Choice>
              <mc:Fallback>
                <p:oleObj name="Imagem" r:id="rId5" imgW="0" imgH="0" progId="StaticMetafile">
                  <p:embed/>
                  <p:pic>
                    <p:nvPicPr>
                      <p:cNvPr id="0" name="rectole000000000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192" y="2636279"/>
                        <a:ext cx="5744308" cy="371183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Fluxograma: Conector 10">
            <a:extLst>
              <a:ext uri="{FF2B5EF4-FFF2-40B4-BE49-F238E27FC236}">
                <a16:creationId xmlns:a16="http://schemas.microsoft.com/office/drawing/2014/main" id="{1569C196-F652-4A58-826C-C4359024FEF4}"/>
              </a:ext>
            </a:extLst>
          </p:cNvPr>
          <p:cNvSpPr/>
          <p:nvPr/>
        </p:nvSpPr>
        <p:spPr>
          <a:xfrm>
            <a:off x="5983165" y="2375206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F95BE04-2C48-45AF-BB77-87C8E47DFFEE}"/>
              </a:ext>
            </a:extLst>
          </p:cNvPr>
          <p:cNvSpPr txBox="1"/>
          <p:nvPr/>
        </p:nvSpPr>
        <p:spPr>
          <a:xfrm>
            <a:off x="-592466" y="6390585"/>
            <a:ext cx="8013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Ausência de validadores em campos de preenchimento obrigatório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08950490-29E4-4E5A-8CCA-0F1BB8512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787770"/>
              </p:ext>
            </p:extLst>
          </p:nvPr>
        </p:nvGraphicFramePr>
        <p:xfrm>
          <a:off x="6656582" y="2849268"/>
          <a:ext cx="5241535" cy="338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" name="Imagem" r:id="rId7" imgW="0" imgH="0" progId="StaticMetafile">
                  <p:embed/>
                </p:oleObj>
              </mc:Choice>
              <mc:Fallback>
                <p:oleObj name="Imagem" r:id="rId7" imgW="0" imgH="0" progId="StaticMetafile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9C2E9177-85F7-42B2-B2A6-A4A49DEDBD2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6582" y="2849268"/>
                        <a:ext cx="5241535" cy="3386950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aixaDeTexto 12">
            <a:extLst>
              <a:ext uri="{FF2B5EF4-FFF2-40B4-BE49-F238E27FC236}">
                <a16:creationId xmlns:a16="http://schemas.microsoft.com/office/drawing/2014/main" id="{A4C09F2C-07C8-4E7C-B457-AE84BECF677B}"/>
              </a:ext>
            </a:extLst>
          </p:cNvPr>
          <p:cNvSpPr txBox="1"/>
          <p:nvPr/>
        </p:nvSpPr>
        <p:spPr>
          <a:xfrm>
            <a:off x="7199208" y="6297265"/>
            <a:ext cx="415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Não é possível excluir comentários</a:t>
            </a:r>
          </a:p>
        </p:txBody>
      </p:sp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33B8B0DF-3BAC-42A9-BC2D-3ADBE9DA5349}"/>
              </a:ext>
            </a:extLst>
          </p:cNvPr>
          <p:cNvSpPr/>
          <p:nvPr/>
        </p:nvSpPr>
        <p:spPr>
          <a:xfrm>
            <a:off x="11377978" y="2432112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377084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4598539" y="1656312"/>
            <a:ext cx="29949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5. Prevenção de erros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1" name="Objeto 10">
            <a:extLst>
              <a:ext uri="{FF2B5EF4-FFF2-40B4-BE49-F238E27FC236}">
                <a16:creationId xmlns:a16="http://schemas.microsoft.com/office/drawing/2014/main" id="{04B4871D-CE9F-4862-858D-B3C22879E3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1615750"/>
              </p:ext>
            </p:extLst>
          </p:nvPr>
        </p:nvGraphicFramePr>
        <p:xfrm>
          <a:off x="720969" y="2744483"/>
          <a:ext cx="5194018" cy="3356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" name="Imagem" r:id="rId5" imgW="0" imgH="0" progId="StaticMetafile">
                  <p:embed/>
                </p:oleObj>
              </mc:Choice>
              <mc:Fallback>
                <p:oleObj name="Imagem" r:id="rId5" imgW="0" imgH="0" progId="StaticMetafile">
                  <p:embed/>
                  <p:pic>
                    <p:nvPicPr>
                      <p:cNvPr id="0" name="rectole0000000004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0969" y="2744483"/>
                        <a:ext cx="5194018" cy="335624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66E9E0F9-DF52-4A8E-83AB-300DB53CA5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2997518"/>
              </p:ext>
            </p:extLst>
          </p:nvPr>
        </p:nvGraphicFramePr>
        <p:xfrm>
          <a:off x="6234599" y="2733278"/>
          <a:ext cx="5194017" cy="33677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3" name="Imagem" r:id="rId7" imgW="0" imgH="0" progId="StaticMetafile">
                  <p:embed/>
                </p:oleObj>
              </mc:Choice>
              <mc:Fallback>
                <p:oleObj name="Imagem" r:id="rId7" imgW="0" imgH="0" progId="StaticMetafile">
                  <p:embed/>
                  <p:pic>
                    <p:nvPicPr>
                      <p:cNvPr id="0" name="rectole0000000001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4599" y="2733278"/>
                        <a:ext cx="5194017" cy="336779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Fluxograma: Conector 13">
            <a:extLst>
              <a:ext uri="{FF2B5EF4-FFF2-40B4-BE49-F238E27FC236}">
                <a16:creationId xmlns:a16="http://schemas.microsoft.com/office/drawing/2014/main" id="{0C4C62E8-F467-4513-A3F7-C4F5BDEE3B44}"/>
              </a:ext>
            </a:extLst>
          </p:cNvPr>
          <p:cNvSpPr/>
          <p:nvPr/>
        </p:nvSpPr>
        <p:spPr>
          <a:xfrm>
            <a:off x="5489331" y="2538069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E65D1333-90B8-41EA-A5A5-DD4E5EF2F0B7}"/>
              </a:ext>
            </a:extLst>
          </p:cNvPr>
          <p:cNvSpPr/>
          <p:nvPr/>
        </p:nvSpPr>
        <p:spPr>
          <a:xfrm>
            <a:off x="11015381" y="2538069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1CE2B5-FE11-4E49-8B63-023999390F8A}"/>
              </a:ext>
            </a:extLst>
          </p:cNvPr>
          <p:cNvSpPr txBox="1"/>
          <p:nvPr/>
        </p:nvSpPr>
        <p:spPr>
          <a:xfrm>
            <a:off x="6234599" y="6110518"/>
            <a:ext cx="51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Mensagens de erro que não indicam com precisão onde ocorrem tais problemas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57AF818-4D27-4243-B78E-40A7E0DB2A87}"/>
              </a:ext>
            </a:extLst>
          </p:cNvPr>
          <p:cNvSpPr txBox="1"/>
          <p:nvPr/>
        </p:nvSpPr>
        <p:spPr>
          <a:xfrm>
            <a:off x="788880" y="6100729"/>
            <a:ext cx="5194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Mensagens de erro na mesma linha que confundem na hora de preencher campos</a:t>
            </a:r>
          </a:p>
        </p:txBody>
      </p:sp>
    </p:spTree>
    <p:extLst>
      <p:ext uri="{BB962C8B-B14F-4D97-AF65-F5344CB8AC3E}">
        <p14:creationId xmlns:p14="http://schemas.microsoft.com/office/powerpoint/2010/main" val="91520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3978626" y="1656312"/>
            <a:ext cx="42347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4. Consistência e Padronização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FB81CC-B0DF-49AE-AFE3-8AB6B2B4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069" y="277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graphicFrame>
        <p:nvGraphicFramePr>
          <p:cNvPr id="10" name="Objeto 9">
            <a:extLst>
              <a:ext uri="{FF2B5EF4-FFF2-40B4-BE49-F238E27FC236}">
                <a16:creationId xmlns:a16="http://schemas.microsoft.com/office/drawing/2014/main" id="{CE9B673C-239A-4D1F-B24E-9B3A5CA6B2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508944"/>
              </p:ext>
            </p:extLst>
          </p:nvPr>
        </p:nvGraphicFramePr>
        <p:xfrm>
          <a:off x="3119260" y="2547100"/>
          <a:ext cx="5948239" cy="355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Imagem" r:id="rId5" imgW="0" imgH="0" progId="StaticMetafile">
                  <p:embed/>
                </p:oleObj>
              </mc:Choice>
              <mc:Fallback>
                <p:oleObj name="Imagem" r:id="rId5" imgW="0" imgH="0" progId="StaticMetafile">
                  <p:embed/>
                  <p:pic>
                    <p:nvPicPr>
                      <p:cNvPr id="0" name="rectole000000000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9260" y="2547100"/>
                        <a:ext cx="5948239" cy="355736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luxograma: Conector 14">
            <a:extLst>
              <a:ext uri="{FF2B5EF4-FFF2-40B4-BE49-F238E27FC236}">
                <a16:creationId xmlns:a16="http://schemas.microsoft.com/office/drawing/2014/main" id="{8E9BAC97-BD7F-4D3B-AFEE-2B42A9B6A5B7}"/>
              </a:ext>
            </a:extLst>
          </p:cNvPr>
          <p:cNvSpPr/>
          <p:nvPr/>
        </p:nvSpPr>
        <p:spPr>
          <a:xfrm>
            <a:off x="8764164" y="2351118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FC696D-203B-4091-8209-A0EA171E538D}"/>
              </a:ext>
            </a:extLst>
          </p:cNvPr>
          <p:cNvSpPr txBox="1"/>
          <p:nvPr/>
        </p:nvSpPr>
        <p:spPr>
          <a:xfrm>
            <a:off x="2528981" y="6197320"/>
            <a:ext cx="7128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Repetição de funcionalidades desnecessárias (duas barras de pesquisa)</a:t>
            </a:r>
          </a:p>
        </p:txBody>
      </p:sp>
    </p:spTree>
    <p:extLst>
      <p:ext uri="{BB962C8B-B14F-4D97-AF65-F5344CB8AC3E}">
        <p14:creationId xmlns:p14="http://schemas.microsoft.com/office/powerpoint/2010/main" val="20784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3978626" y="1656312"/>
            <a:ext cx="423474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4. Consistência e Padronização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1">
            <a:extLst>
              <a:ext uri="{FF2B5EF4-FFF2-40B4-BE49-F238E27FC236}">
                <a16:creationId xmlns:a16="http://schemas.microsoft.com/office/drawing/2014/main" id="{05833AF2-3F1C-478E-B386-53BB86B6794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96268" y="2539576"/>
            <a:ext cx="4885488" cy="3212104"/>
          </a:xfrm>
          <a:prstGeom prst="rect">
            <a:avLst/>
          </a:prstGeom>
          <a:effectLst/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B62D08A6-F018-4DA6-84F6-0A7A4D9C2A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5246" y="34951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5" name="image2">
            <a:extLst>
              <a:ext uri="{FF2B5EF4-FFF2-40B4-BE49-F238E27FC236}">
                <a16:creationId xmlns:a16="http://schemas.microsoft.com/office/drawing/2014/main" id="{7A5948B0-9B63-413F-94F0-4131AD126C1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920154" y="2539575"/>
            <a:ext cx="5336328" cy="3212059"/>
          </a:xfrm>
          <a:prstGeom prst="rect">
            <a:avLst/>
          </a:prstGeom>
          <a:effectLst/>
        </p:spPr>
      </p:pic>
      <p:sp>
        <p:nvSpPr>
          <p:cNvPr id="18" name="Fluxograma: Conector 17">
            <a:extLst>
              <a:ext uri="{FF2B5EF4-FFF2-40B4-BE49-F238E27FC236}">
                <a16:creationId xmlns:a16="http://schemas.microsoft.com/office/drawing/2014/main" id="{F5836C66-ABB0-421C-B312-54C734B92FC9}"/>
              </a:ext>
            </a:extLst>
          </p:cNvPr>
          <p:cNvSpPr/>
          <p:nvPr/>
        </p:nvSpPr>
        <p:spPr>
          <a:xfrm>
            <a:off x="10845755" y="2414646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9" name="Fluxograma: Conector 18">
            <a:extLst>
              <a:ext uri="{FF2B5EF4-FFF2-40B4-BE49-F238E27FC236}">
                <a16:creationId xmlns:a16="http://schemas.microsoft.com/office/drawing/2014/main" id="{AFF2E481-B96F-46F3-B30A-26DA55933575}"/>
              </a:ext>
            </a:extLst>
          </p:cNvPr>
          <p:cNvSpPr/>
          <p:nvPr/>
        </p:nvSpPr>
        <p:spPr>
          <a:xfrm>
            <a:off x="526521" y="2320861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AB0737-81EF-46EE-8743-85FA6AE785CB}"/>
              </a:ext>
            </a:extLst>
          </p:cNvPr>
          <p:cNvSpPr txBox="1"/>
          <p:nvPr/>
        </p:nvSpPr>
        <p:spPr>
          <a:xfrm>
            <a:off x="796268" y="5917223"/>
            <a:ext cx="4885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Mudança repentina no idioma do sistema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9B152A-F6B1-48A5-A556-F704D3537641}"/>
              </a:ext>
            </a:extLst>
          </p:cNvPr>
          <p:cNvSpPr txBox="1"/>
          <p:nvPr/>
        </p:nvSpPr>
        <p:spPr>
          <a:xfrm>
            <a:off x="5920154" y="5919156"/>
            <a:ext cx="5336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Desorganização imagética desconectando-se das informações textuais</a:t>
            </a:r>
          </a:p>
        </p:txBody>
      </p:sp>
    </p:spTree>
    <p:extLst>
      <p:ext uri="{BB962C8B-B14F-4D97-AF65-F5344CB8AC3E}">
        <p14:creationId xmlns:p14="http://schemas.microsoft.com/office/powerpoint/2010/main" val="567726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Objeto 17">
            <a:extLst>
              <a:ext uri="{FF2B5EF4-FFF2-40B4-BE49-F238E27FC236}">
                <a16:creationId xmlns:a16="http://schemas.microsoft.com/office/drawing/2014/main" id="{BF3E5FF1-3E84-4C64-9C5F-C33B222DEE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743603"/>
              </p:ext>
            </p:extLst>
          </p:nvPr>
        </p:nvGraphicFramePr>
        <p:xfrm>
          <a:off x="1109906" y="2681286"/>
          <a:ext cx="5707063" cy="368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Imagem" r:id="rId5" imgW="0" imgH="0" progId="StaticMetafile">
                  <p:embed/>
                </p:oleObj>
              </mc:Choice>
              <mc:Fallback>
                <p:oleObj name="Imagem" r:id="rId5" imgW="0" imgH="0" progId="StaticMetafile">
                  <p:embed/>
                  <p:pic>
                    <p:nvPicPr>
                      <p:cNvPr id="0" name="rectole000000000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9906" y="2681286"/>
                        <a:ext cx="5707063" cy="3687763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2671730" y="1656312"/>
            <a:ext cx="68485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2. Compatibilidade entre o sistema e o mundo real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FB81CC-B0DF-49AE-AFE3-8AB6B2B4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069" y="277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824255-8D2D-457A-A328-18A4AE7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2636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6" name="Fluxograma: Conector 15">
            <a:extLst>
              <a:ext uri="{FF2B5EF4-FFF2-40B4-BE49-F238E27FC236}">
                <a16:creationId xmlns:a16="http://schemas.microsoft.com/office/drawing/2014/main" id="{203FF8A0-DFE3-4AB0-8D9C-C2565262CC21}"/>
              </a:ext>
            </a:extLst>
          </p:cNvPr>
          <p:cNvSpPr/>
          <p:nvPr/>
        </p:nvSpPr>
        <p:spPr>
          <a:xfrm>
            <a:off x="734340" y="2573702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7" name="Rectangle 7">
            <a:extLst>
              <a:ext uri="{FF2B5EF4-FFF2-40B4-BE49-F238E27FC236}">
                <a16:creationId xmlns:a16="http://schemas.microsoft.com/office/drawing/2014/main" id="{861CC893-F1B5-47F6-A088-A97D3C153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968" y="2636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DA85D2F-8658-41C5-912A-477B819F1F70}"/>
              </a:ext>
            </a:extLst>
          </p:cNvPr>
          <p:cNvSpPr txBox="1"/>
          <p:nvPr/>
        </p:nvSpPr>
        <p:spPr>
          <a:xfrm>
            <a:off x="7385539" y="3716157"/>
            <a:ext cx="35667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 sistema não permite postar relatos na própria pagina, diferente do mundo real onde o ideal é compartilhar evidencias com outras pessoas que também acreditam no assunto</a:t>
            </a:r>
          </a:p>
        </p:txBody>
      </p:sp>
    </p:spTree>
    <p:extLst>
      <p:ext uri="{BB962C8B-B14F-4D97-AF65-F5344CB8AC3E}">
        <p14:creationId xmlns:p14="http://schemas.microsoft.com/office/powerpoint/2010/main" val="1537712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ED0A1-AD18-4C71-B376-15D1170D9D6C}"/>
              </a:ext>
            </a:extLst>
          </p:cNvPr>
          <p:cNvSpPr/>
          <p:nvPr/>
        </p:nvSpPr>
        <p:spPr>
          <a:xfrm>
            <a:off x="3958236" y="1656312"/>
            <a:ext cx="42755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Frutiger Bold" panose="020B0702020504020204" pitchFamily="34" charset="0"/>
              </a:rPr>
              <a:t>Heurística:</a:t>
            </a:r>
            <a:r>
              <a:rPr lang="pt-BR" sz="2400" b="1" dirty="0">
                <a:solidFill>
                  <a:schemeClr val="bg1"/>
                </a:solidFill>
                <a:latin typeface="Frutiger 45 Light" pitchFamily="50" charset="0"/>
              </a:rPr>
              <a:t> 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Frutiger 45 Light" pitchFamily="50" charset="0"/>
              </a:rPr>
              <a:t>8. Estética e design minimalista</a:t>
            </a:r>
            <a:endParaRPr lang="pt-BR" dirty="0">
              <a:solidFill>
                <a:schemeClr val="bg1"/>
              </a:solidFill>
              <a:latin typeface="Frutiger 45 Light" pitchFamily="50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FB81CC-B0DF-49AE-AFE3-8AB6B2B4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069" y="277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824255-8D2D-457A-A328-18A4AE7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2636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14" name="image2">
            <a:extLst>
              <a:ext uri="{FF2B5EF4-FFF2-40B4-BE49-F238E27FC236}">
                <a16:creationId xmlns:a16="http://schemas.microsoft.com/office/drawing/2014/main" id="{28FABC99-1766-4FE5-918F-2BDED1523E6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5767" y="2825747"/>
            <a:ext cx="5118221" cy="3365121"/>
          </a:xfrm>
          <a:prstGeom prst="rect">
            <a:avLst/>
          </a:prstGeom>
          <a:effectLst/>
        </p:spPr>
      </p:pic>
      <p:pic>
        <p:nvPicPr>
          <p:cNvPr id="16" name="image1">
            <a:extLst>
              <a:ext uri="{FF2B5EF4-FFF2-40B4-BE49-F238E27FC236}">
                <a16:creationId xmlns:a16="http://schemas.microsoft.com/office/drawing/2014/main" id="{DE2B320F-F70D-41F9-A393-7D3AA29724D1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140817" y="2771131"/>
            <a:ext cx="5308248" cy="3419737"/>
          </a:xfrm>
          <a:prstGeom prst="rect">
            <a:avLst/>
          </a:prstGeom>
          <a:effectLst/>
        </p:spPr>
      </p:pic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1DD201A4-9569-43D1-B727-85FE2225CC2A}"/>
              </a:ext>
            </a:extLst>
          </p:cNvPr>
          <p:cNvSpPr/>
          <p:nvPr/>
        </p:nvSpPr>
        <p:spPr>
          <a:xfrm>
            <a:off x="492369" y="2605852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7" name="Fluxograma: Conector 16">
            <a:extLst>
              <a:ext uri="{FF2B5EF4-FFF2-40B4-BE49-F238E27FC236}">
                <a16:creationId xmlns:a16="http://schemas.microsoft.com/office/drawing/2014/main" id="{A7F5F33F-766C-47F8-BF82-8CA602610CCA}"/>
              </a:ext>
            </a:extLst>
          </p:cNvPr>
          <p:cNvSpPr/>
          <p:nvPr/>
        </p:nvSpPr>
        <p:spPr>
          <a:xfrm>
            <a:off x="5970945" y="2605851"/>
            <a:ext cx="606669" cy="606669"/>
          </a:xfrm>
          <a:prstGeom prst="flowChartConnector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03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BA1AF30-7B1D-4DA5-9CC7-AD28FA4CDDE5}"/>
              </a:ext>
            </a:extLst>
          </p:cNvPr>
          <p:cNvSpPr txBox="1"/>
          <p:nvPr/>
        </p:nvSpPr>
        <p:spPr>
          <a:xfrm>
            <a:off x="705767" y="6245870"/>
            <a:ext cx="10743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 diferenciação entre texto e fundo é crítica, pois o background de certas áreas da página atrapalham a leitura</a:t>
            </a:r>
          </a:p>
        </p:txBody>
      </p:sp>
    </p:spTree>
    <p:extLst>
      <p:ext uri="{BB962C8B-B14F-4D97-AF65-F5344CB8AC3E}">
        <p14:creationId xmlns:p14="http://schemas.microsoft.com/office/powerpoint/2010/main" val="19485703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4650" y="427464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Teste de Usabilidade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FB81CC-B0DF-49AE-AFE3-8AB6B2B4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069" y="277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824255-8D2D-457A-A328-18A4AE7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2636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5A2385E-35FC-47CE-86B2-849F9493983F}"/>
              </a:ext>
            </a:extLst>
          </p:cNvPr>
          <p:cNvSpPr txBox="1"/>
          <p:nvPr/>
        </p:nvSpPr>
        <p:spPr>
          <a:xfrm>
            <a:off x="914400" y="1738132"/>
            <a:ext cx="356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Tempo médio por tarefa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4668CB2-0F80-4146-B435-4034EB5C993B}"/>
              </a:ext>
            </a:extLst>
          </p:cNvPr>
          <p:cNvSpPr txBox="1"/>
          <p:nvPr/>
        </p:nvSpPr>
        <p:spPr>
          <a:xfrm>
            <a:off x="914400" y="2575039"/>
            <a:ext cx="10621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Tarefa 1:  </a:t>
            </a:r>
            <a:r>
              <a:rPr lang="pt-BR" sz="2400" dirty="0">
                <a:solidFill>
                  <a:schemeClr val="bg1"/>
                </a:solidFill>
              </a:rPr>
              <a:t>2 min e 46s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Observações – </a:t>
            </a:r>
            <a:r>
              <a:rPr lang="pt-BR" sz="2400" dirty="0">
                <a:solidFill>
                  <a:schemeClr val="bg1"/>
                </a:solidFill>
              </a:rPr>
              <a:t>Apenas um usuário utilizou a barra de pesquisa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2145ABA-BF30-42F2-AAF9-5391D14A8098}"/>
              </a:ext>
            </a:extLst>
          </p:cNvPr>
          <p:cNvSpPr txBox="1"/>
          <p:nvPr/>
        </p:nvSpPr>
        <p:spPr>
          <a:xfrm>
            <a:off x="914400" y="3728469"/>
            <a:ext cx="100847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Tarefa 2:  </a:t>
            </a:r>
            <a:r>
              <a:rPr lang="pt-BR" sz="2400" dirty="0">
                <a:solidFill>
                  <a:schemeClr val="bg1"/>
                </a:solidFill>
              </a:rPr>
              <a:t>40 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Observações – </a:t>
            </a:r>
            <a:r>
              <a:rPr lang="pt-BR" sz="2400" dirty="0">
                <a:solidFill>
                  <a:schemeClr val="bg1"/>
                </a:solidFill>
              </a:rPr>
              <a:t>Um usuário não conseguiu concluir a tarefa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E7589F-2F69-41CF-BC84-5AE864FBC728}"/>
              </a:ext>
            </a:extLst>
          </p:cNvPr>
          <p:cNvSpPr txBox="1"/>
          <p:nvPr/>
        </p:nvSpPr>
        <p:spPr>
          <a:xfrm>
            <a:off x="914400" y="4881899"/>
            <a:ext cx="100847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Tarefa 3:  </a:t>
            </a:r>
            <a:r>
              <a:rPr lang="pt-BR" sz="2400" dirty="0">
                <a:solidFill>
                  <a:schemeClr val="bg1"/>
                </a:solidFill>
              </a:rPr>
              <a:t>16s</a:t>
            </a:r>
          </a:p>
          <a:p>
            <a:r>
              <a:rPr lang="pt-BR" sz="2400" b="1" dirty="0">
                <a:solidFill>
                  <a:schemeClr val="bg1"/>
                </a:solidFill>
              </a:rPr>
              <a:t>Observações – </a:t>
            </a:r>
            <a:r>
              <a:rPr lang="pt-BR" sz="2400" dirty="0">
                <a:solidFill>
                  <a:schemeClr val="bg1"/>
                </a:solidFill>
              </a:rPr>
              <a:t>Tags facilmente encontradas</a:t>
            </a:r>
            <a:endParaRPr lang="pt-BR" sz="2400" b="1" dirty="0">
              <a:solidFill>
                <a:schemeClr val="bg1"/>
              </a:solidFill>
            </a:endParaRPr>
          </a:p>
          <a:p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315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0082" y="376146"/>
            <a:ext cx="7351835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Frutiger Bold" panose="020B0702020504020204" pitchFamily="34" charset="0"/>
              </a:rPr>
              <a:t>Instrumentos de Avaliação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7994F80-7B59-4D83-B394-0ECE3383A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69" y="209256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FB273B23-17D7-4983-82FE-5B07A4D88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369" y="27852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2AFE98B-60CB-4141-8BBE-7320025C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14AE3EAE-B224-40B5-987C-AF051E526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4277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EAB733D-958E-4D05-99E1-2A52C2014E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7" y="27950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1644B62-F13B-4835-A2D4-17B871E86C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2795040"/>
            <a:ext cx="1168807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8FB81CC-B0DF-49AE-AFE3-8AB6B2B40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069" y="27754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0824255-8D2D-457A-A328-18A4AE7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0737" y="263641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8194" name="Picture 2" descr="Resultado de imagem para ux check">
            <a:extLst>
              <a:ext uri="{FF2B5EF4-FFF2-40B4-BE49-F238E27FC236}">
                <a16:creationId xmlns:a16="http://schemas.microsoft.com/office/drawing/2014/main" id="{63826E8F-F6C7-467C-8579-6A2B7FC13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580" y="2274858"/>
            <a:ext cx="1660090" cy="1660090"/>
          </a:xfrm>
          <a:prstGeom prst="rect">
            <a:avLst/>
          </a:prstGeom>
          <a:noFill/>
          <a:effectLst>
            <a:glow rad="127000">
              <a:schemeClr val="bg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m relacionada">
            <a:extLst>
              <a:ext uri="{FF2B5EF4-FFF2-40B4-BE49-F238E27FC236}">
                <a16:creationId xmlns:a16="http://schemas.microsoft.com/office/drawing/2014/main" id="{8DD51E6D-A758-4289-A73D-5A5EBFAC5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00" y="2121877"/>
            <a:ext cx="3550418" cy="186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Resultado de imagem para gravador de xbox windows">
            <a:extLst>
              <a:ext uri="{FF2B5EF4-FFF2-40B4-BE49-F238E27FC236}">
                <a16:creationId xmlns:a16="http://schemas.microsoft.com/office/drawing/2014/main" id="{962AA2F8-E957-4007-A3CC-608DD07FA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348" y="2092569"/>
            <a:ext cx="3865683" cy="190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Resultado de imagem para caderninho de anotações icon png">
            <a:extLst>
              <a:ext uri="{FF2B5EF4-FFF2-40B4-BE49-F238E27FC236}">
                <a16:creationId xmlns:a16="http://schemas.microsoft.com/office/drawing/2014/main" id="{548D90E5-64F4-49C1-A1CD-7984245BD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9" y="433872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Resultado de imagem para papel  icon png">
            <a:extLst>
              <a:ext uri="{FF2B5EF4-FFF2-40B4-BE49-F238E27FC236}">
                <a16:creationId xmlns:a16="http://schemas.microsoft.com/office/drawing/2014/main" id="{CC0BA646-BB7B-49FC-B082-D7DB6C5F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283" y="4394504"/>
            <a:ext cx="1697650" cy="16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75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81" y="3126887"/>
            <a:ext cx="10776438" cy="143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latin typeface="Frutiger Bold" panose="020B0702020504020204" pitchFamily="34" charset="0"/>
              </a:rPr>
              <a:t>Objetivo: </a:t>
            </a:r>
            <a:r>
              <a:rPr lang="pt-BR" sz="4000" dirty="0">
                <a:solidFill>
                  <a:schemeClr val="bg1"/>
                </a:solidFill>
                <a:latin typeface="Frutiger 45 Light" pitchFamily="50" charset="0"/>
              </a:rPr>
              <a:t>Identificar problemas de usabilidade nas interfaces do site.</a:t>
            </a:r>
            <a:endParaRPr lang="pt-BR" sz="4000" b="1" dirty="0">
              <a:solidFill>
                <a:schemeClr val="bg1"/>
              </a:solidFill>
              <a:latin typeface="Frutiger 45 Light" pitchFamily="50" charset="0"/>
            </a:endParaRPr>
          </a:p>
          <a:p>
            <a:pPr algn="ctr"/>
            <a:endParaRPr lang="pt-BR" sz="4000" dirty="0">
              <a:solidFill>
                <a:schemeClr val="bg1"/>
              </a:solidFill>
              <a:latin typeface="Frutiger 45 Light" pitchFamily="50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11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471" y="2238864"/>
            <a:ext cx="7935057" cy="3476136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1: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usuário terá de acessar umas das postagens do site e deverá deixar um comentário nela. Em seguida deverá apagar o comentário.</a:t>
            </a:r>
          </a:p>
          <a:p>
            <a:pPr marL="0" indent="0" algn="just">
              <a:buNone/>
            </a:pPr>
            <a:endParaRPr lang="pt-BR" sz="6400" b="1" dirty="0">
              <a:solidFill>
                <a:schemeClr val="bg1"/>
              </a:solidFill>
              <a:latin typeface="Frutiger Bold" panose="020B0702020504020204" pitchFamily="34" charset="0"/>
            </a:endParaRPr>
          </a:p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2: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analista terá que acessar a área de relatos e deverá criar um relato no site, saindo da página inicial. Da mesma forma deverá apagar o relato.</a:t>
            </a:r>
          </a:p>
          <a:p>
            <a:pPr marL="0" indent="0" algn="just">
              <a:buNone/>
            </a:pPr>
            <a:endParaRPr lang="pt-BR" sz="6400" b="1" dirty="0">
              <a:solidFill>
                <a:schemeClr val="bg1"/>
              </a:solidFill>
              <a:latin typeface="Frutiger Bold" panose="020B0702020504020204" pitchFamily="34" charset="0"/>
            </a:endParaRPr>
          </a:p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3: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analista terá que utilizar a barra de pesquisa para encontrar uma determinada postagem.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271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81" y="3126887"/>
            <a:ext cx="10776438" cy="143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latin typeface="Frutiger 45 Light" pitchFamily="50" charset="0"/>
              </a:rPr>
              <a:t>Partes avaliadas do sistema</a:t>
            </a:r>
          </a:p>
          <a:p>
            <a:pPr algn="ctr"/>
            <a:endParaRPr lang="pt-BR" sz="4000" dirty="0">
              <a:solidFill>
                <a:schemeClr val="bg1"/>
              </a:solidFill>
              <a:latin typeface="Frutiger 45 Light" pitchFamily="50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281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Avaliação Heurística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81" y="3126887"/>
            <a:ext cx="10776438" cy="143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latin typeface="Frutiger 45 Light" pitchFamily="50" charset="0"/>
              </a:rPr>
              <a:t>Partes avaliadas do sistema</a:t>
            </a:r>
          </a:p>
          <a:p>
            <a:pPr algn="ctr"/>
            <a:endParaRPr lang="pt-BR" sz="4000" dirty="0">
              <a:solidFill>
                <a:schemeClr val="bg1"/>
              </a:solidFill>
              <a:latin typeface="Frutiger 45 Light" pitchFamily="50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48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Teste de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81" y="3126887"/>
            <a:ext cx="10776438" cy="1436321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latin typeface="Frutiger Bold" panose="020B0702020504020204" pitchFamily="34" charset="0"/>
              </a:rPr>
              <a:t>Objetivo: </a:t>
            </a:r>
            <a:r>
              <a:rPr lang="pt-BR" sz="4000" dirty="0">
                <a:solidFill>
                  <a:schemeClr val="bg1"/>
                </a:solidFill>
                <a:latin typeface="Frutiger 45 Light" pitchFamily="50" charset="0"/>
              </a:rPr>
              <a:t>Captar experiências de uso de uma plataforma ufológica voltada ao nosso público alvo.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08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Teste de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471" y="2238864"/>
            <a:ext cx="7935057" cy="3476136"/>
          </a:xfrm>
        </p:spPr>
        <p:txBody>
          <a:bodyPr>
            <a:normAutofit fontScale="40000" lnSpcReduction="20000"/>
          </a:bodyPr>
          <a:lstStyle/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1: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usuário deve encontrar uma postagem relacionada a FAB e adicionar um comentário.</a:t>
            </a:r>
          </a:p>
          <a:p>
            <a:pPr marL="0" indent="0" algn="just">
              <a:buNone/>
            </a:pPr>
            <a:r>
              <a:rPr lang="pt-BR" sz="5000" b="1" dirty="0">
                <a:solidFill>
                  <a:schemeClr val="bg1"/>
                </a:solidFill>
                <a:latin typeface="Frutiger 45 Light" pitchFamily="50" charset="0"/>
              </a:rPr>
              <a:t>E-mail: lumniquixada@gmail.com</a:t>
            </a:r>
          </a:p>
          <a:p>
            <a:pPr marL="0" indent="0" algn="just">
              <a:buNone/>
            </a:pPr>
            <a:r>
              <a:rPr lang="pt-BR" sz="5000" b="1" dirty="0">
                <a:solidFill>
                  <a:schemeClr val="bg1"/>
                </a:solidFill>
                <a:latin typeface="Frutiger 45 Light" pitchFamily="50" charset="0"/>
              </a:rPr>
              <a:t>Nome: </a:t>
            </a:r>
            <a:r>
              <a:rPr lang="pt-BR" sz="5000" b="1" dirty="0" err="1">
                <a:solidFill>
                  <a:schemeClr val="bg1"/>
                </a:solidFill>
                <a:latin typeface="Frutiger 45 Light" pitchFamily="50" charset="0"/>
              </a:rPr>
              <a:t>LumniOficial</a:t>
            </a:r>
            <a:endParaRPr lang="pt-BR" sz="5000" b="1" dirty="0">
              <a:solidFill>
                <a:schemeClr val="bg1"/>
              </a:solidFill>
              <a:latin typeface="Frutiger 45 Light" pitchFamily="50" charset="0"/>
            </a:endParaRPr>
          </a:p>
          <a:p>
            <a:pPr marL="0" indent="0" algn="just">
              <a:buNone/>
            </a:pPr>
            <a:endParaRPr lang="pt-BR" sz="6400" b="1" dirty="0">
              <a:solidFill>
                <a:schemeClr val="bg1"/>
              </a:solidFill>
              <a:latin typeface="Frutiger Bold" panose="020B0702020504020204" pitchFamily="34" charset="0"/>
            </a:endParaRPr>
          </a:p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2: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usuário terá que encontrar a opção de enviar seu relato.</a:t>
            </a:r>
          </a:p>
          <a:p>
            <a:pPr marL="0" indent="0" algn="just">
              <a:buNone/>
            </a:pPr>
            <a:r>
              <a:rPr lang="pt-BR" sz="6400" b="1" dirty="0">
                <a:solidFill>
                  <a:schemeClr val="bg1"/>
                </a:solidFill>
                <a:latin typeface="Frutiger Bold" panose="020B0702020504020204" pitchFamily="34" charset="0"/>
              </a:rPr>
              <a:t>Tarefa 3: </a:t>
            </a:r>
            <a:r>
              <a:rPr lang="pt-BR" sz="6400" dirty="0">
                <a:solidFill>
                  <a:schemeClr val="bg1"/>
                </a:solidFill>
                <a:latin typeface="Frutiger 45 Light" pitchFamily="50" charset="0"/>
              </a:rPr>
              <a:t>O usuário terá que encontrar determinada categoria  de postagens no site.</a:t>
            </a: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364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Frutiger Bold" panose="020B0702020504020204" pitchFamily="34" charset="0"/>
              </a:rPr>
              <a:t>Teste de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43D09D-8016-4828-B316-B8682DE26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781" y="3126887"/>
            <a:ext cx="10776438" cy="14363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latin typeface="Frutiger 45 Light" pitchFamily="50" charset="0"/>
              </a:rPr>
              <a:t>Partes avaliadas do sistema</a:t>
            </a:r>
          </a:p>
          <a:p>
            <a:pPr algn="ctr"/>
            <a:endParaRPr lang="pt-BR" sz="4000" dirty="0">
              <a:solidFill>
                <a:schemeClr val="bg1"/>
              </a:solidFill>
              <a:latin typeface="Frutiger 45 Light" pitchFamily="50" charset="0"/>
            </a:endParaRPr>
          </a:p>
          <a:p>
            <a:pPr algn="ctr"/>
            <a:endParaRPr lang="pt-BR" sz="2400" dirty="0">
              <a:solidFill>
                <a:schemeClr val="bg1"/>
              </a:solidFill>
              <a:latin typeface="Frutiger 45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0826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7000"/>
                    </a14:imgEffect>
                    <a14:imgEffect>
                      <a14:brightnessContrast bright="-8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E5B08-3CC5-4E63-8810-36A7DDF2E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Frutiger Bold" panose="020B0702020504020204" pitchFamily="34" charset="0"/>
              </a:rPr>
              <a:t>Resultados</a:t>
            </a:r>
          </a:p>
        </p:txBody>
      </p:sp>
    </p:spTree>
    <p:extLst>
      <p:ext uri="{BB962C8B-B14F-4D97-AF65-F5344CB8AC3E}">
        <p14:creationId xmlns:p14="http://schemas.microsoft.com/office/powerpoint/2010/main" val="9757679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</TotalTime>
  <Words>440</Words>
  <Application>Microsoft Office PowerPoint</Application>
  <PresentationFormat>Widescreen</PresentationFormat>
  <Paragraphs>73</Paragraphs>
  <Slides>17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Frutiger 45 Light</vt:lpstr>
      <vt:lpstr>Frutiger Bold</vt:lpstr>
      <vt:lpstr>Tema do Office</vt:lpstr>
      <vt:lpstr>Imagem</vt:lpstr>
      <vt:lpstr>Fenômeno UFO</vt:lpstr>
      <vt:lpstr>Avaliação Heurística</vt:lpstr>
      <vt:lpstr>Avaliação Heurística</vt:lpstr>
      <vt:lpstr>Avaliação Heurística</vt:lpstr>
      <vt:lpstr>Avaliação Heurística</vt:lpstr>
      <vt:lpstr>Teste de Usabilidade</vt:lpstr>
      <vt:lpstr>Teste de Usabilidade</vt:lpstr>
      <vt:lpstr>Teste de Usabilidade</vt:lpstr>
      <vt:lpstr>Resultados</vt:lpstr>
      <vt:lpstr>Avaliação Heurística</vt:lpstr>
      <vt:lpstr>Avaliação Heurística</vt:lpstr>
      <vt:lpstr>Avaliação Heurística</vt:lpstr>
      <vt:lpstr>Avaliação Heurística</vt:lpstr>
      <vt:lpstr>Avaliação Heurística</vt:lpstr>
      <vt:lpstr>Avaliação Heurística</vt:lpstr>
      <vt:lpstr>Teste de Usabilidade</vt:lpstr>
      <vt:lpstr>Instrumentos de Avaliação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Fenômeno UFO</dc:title>
  <dc:creator>Mateus Emanuel</dc:creator>
  <cp:lastModifiedBy>Mateus Emanuel</cp:lastModifiedBy>
  <cp:revision>25</cp:revision>
  <dcterms:created xsi:type="dcterms:W3CDTF">2019-11-29T00:20:34Z</dcterms:created>
  <dcterms:modified xsi:type="dcterms:W3CDTF">2019-11-29T16:27:32Z</dcterms:modified>
</cp:coreProperties>
</file>